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64" r:id="rId14"/>
    <p:sldId id="265" r:id="rId15"/>
    <p:sldId id="266" r:id="rId16"/>
  </p:sldIdLst>
  <p:sldSz cx="9144000" cy="5143500" type="screen16x9"/>
  <p:notesSz cx="6858000" cy="9144000"/>
  <p:embeddedFontLst>
    <p:embeddedFont>
      <p:font typeface="Canva Sans 1 Bold" panose="020B0604020202020204" charset="0"/>
      <p:regular r:id="rId18"/>
    </p:embeddedFont>
    <p:embeddedFont>
      <p:font typeface="Clear Sans Bold" panose="020B0604020202020204" charset="0"/>
      <p:regular r:id="rId19"/>
    </p:embeddedFont>
    <p:embeddedFont>
      <p:font typeface="Frank Ruhl Libre SemiBold" panose="020B0604020202020204" charset="-79"/>
      <p:regular r:id="rId20"/>
      <p:bold r:id="rId21"/>
    </p:embeddedFont>
    <p:embeddedFont>
      <p:font typeface="IBM Plex Sans" panose="020B0503050203000203" pitchFamily="34" charset="0"/>
      <p:regular r:id="rId22"/>
      <p:bold r:id="rId23"/>
      <p:italic r:id="rId24"/>
      <p:boldItalic r:id="rId25"/>
    </p:embeddedFont>
    <p:embeddedFont>
      <p:font typeface="IBM Plex Sans Medium" panose="020B0603050203000203" pitchFamily="34" charset="0"/>
      <p:regular r:id="rId26"/>
      <p:bold r:id="rId27"/>
      <p:italic r:id="rId28"/>
      <p:boldItalic r:id="rId29"/>
    </p:embeddedFont>
    <p:embeddedFont>
      <p:font typeface="IBM Plex Sans SemiBold" panose="020B0703050203000203" pitchFamily="34" charset="0"/>
      <p:regular r:id="rId30"/>
      <p:bold r:id="rId31"/>
      <p:italic r:id="rId32"/>
      <p:boldItalic r:id="rId33"/>
    </p:embeddedFont>
    <p:embeddedFont>
      <p:font typeface="Inter Medium" panose="020B0604020202020204" charset="0"/>
      <p:regular r:id="rId34"/>
      <p:bold r:id="rId35"/>
    </p:embeddedFont>
    <p:embeddedFont>
      <p:font typeface="Inter SemiBold" panose="020B0604020202020204" charset="0"/>
      <p:regular r:id="rId36"/>
      <p:bold r:id="rId37"/>
    </p:embeddedFont>
    <p:embeddedFont>
      <p:font typeface="Kollektif" panose="020B0604020202020204" charset="0"/>
      <p:regular r:id="rId38"/>
    </p:embeddedFont>
    <p:embeddedFont>
      <p:font typeface="Open Sauce" panose="020B0604020202020204" charset="0"/>
      <p:regular r:id="rId39"/>
    </p:embeddedFont>
    <p:embeddedFont>
      <p:font typeface="Pathway Extreme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theme" Target="theme/theme1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5dbac27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265dbac2718_0_28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g265dbac2718_0_28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/>
              <a:t>1</a:t>
            </a:fld>
            <a:endParaRPr sz="6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54e59f43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654e59f43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54e59f43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54e59f43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be0c4396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be0c4396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be0c4396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be0c4396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be0c4396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be0c4396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be0c4396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be0c4396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be0c4396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be0c4396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54e59f43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54e59f43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54e59f43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54e59f43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54e59f43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54e59f43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936150" y="-29300"/>
            <a:ext cx="2208000" cy="517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60200" y="2146500"/>
            <a:ext cx="3000000" cy="85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635475" y="505500"/>
            <a:ext cx="4567200" cy="41325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5075" y="4638000"/>
            <a:ext cx="1841700" cy="18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425" y="-138200"/>
            <a:ext cx="557950" cy="5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CUSTOM_10">
    <p:bg>
      <p:bgPr>
        <a:solidFill>
          <a:schemeClr val="accent4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1"/>
          <p:cNvSpPr>
            <a:spLocks noGrp="1"/>
          </p:cNvSpPr>
          <p:nvPr>
            <p:ph type="pic" idx="2"/>
          </p:nvPr>
        </p:nvSpPr>
        <p:spPr>
          <a:xfrm>
            <a:off x="540300" y="1235450"/>
            <a:ext cx="2123700" cy="2123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08" name="Google Shape;108;p11"/>
          <p:cNvSpPr>
            <a:spLocks noGrp="1"/>
          </p:cNvSpPr>
          <p:nvPr>
            <p:ph type="pic" idx="3"/>
          </p:nvPr>
        </p:nvSpPr>
        <p:spPr>
          <a:xfrm>
            <a:off x="6480000" y="1235450"/>
            <a:ext cx="2123700" cy="2123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09" name="Google Shape;109;p11"/>
          <p:cNvSpPr>
            <a:spLocks noGrp="1"/>
          </p:cNvSpPr>
          <p:nvPr>
            <p:ph type="pic" idx="4"/>
          </p:nvPr>
        </p:nvSpPr>
        <p:spPr>
          <a:xfrm>
            <a:off x="3510138" y="1235450"/>
            <a:ext cx="2123700" cy="2123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540300" y="3457900"/>
            <a:ext cx="2123700" cy="4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5"/>
          </p:nvPr>
        </p:nvSpPr>
        <p:spPr>
          <a:xfrm>
            <a:off x="3510150" y="3457900"/>
            <a:ext cx="2123700" cy="4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6"/>
          </p:nvPr>
        </p:nvSpPr>
        <p:spPr>
          <a:xfrm>
            <a:off x="6480000" y="3457900"/>
            <a:ext cx="2123700" cy="4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Medium"/>
              <a:buNone/>
              <a:defRPr sz="16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body" idx="7"/>
          </p:nvPr>
        </p:nvSpPr>
        <p:spPr>
          <a:xfrm>
            <a:off x="546100" y="3966159"/>
            <a:ext cx="21237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8"/>
          </p:nvPr>
        </p:nvSpPr>
        <p:spPr>
          <a:xfrm>
            <a:off x="3510150" y="3966159"/>
            <a:ext cx="21237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9"/>
          </p:nvPr>
        </p:nvSpPr>
        <p:spPr>
          <a:xfrm>
            <a:off x="6474200" y="3966159"/>
            <a:ext cx="21237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ient Testimonials">
  <p:cSld name="CUSTOM_11">
    <p:bg>
      <p:bgPr>
        <a:solidFill>
          <a:schemeClr val="accent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3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2"/>
          <p:cNvSpPr/>
          <p:nvPr/>
        </p:nvSpPr>
        <p:spPr>
          <a:xfrm>
            <a:off x="317500" y="2322850"/>
            <a:ext cx="4122300" cy="1940100"/>
          </a:xfrm>
          <a:prstGeom prst="roundRect">
            <a:avLst>
              <a:gd name="adj" fmla="val 740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" name="Google Shape;119;p12"/>
          <p:cNvSpPr/>
          <p:nvPr/>
        </p:nvSpPr>
        <p:spPr>
          <a:xfrm>
            <a:off x="4710000" y="2322850"/>
            <a:ext cx="4122300" cy="1940100"/>
          </a:xfrm>
          <a:prstGeom prst="roundRect">
            <a:avLst>
              <a:gd name="adj" fmla="val 866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" name="Google Shape;120;p12"/>
          <p:cNvSpPr>
            <a:spLocks noGrp="1"/>
          </p:cNvSpPr>
          <p:nvPr>
            <p:ph type="pic" idx="2"/>
          </p:nvPr>
        </p:nvSpPr>
        <p:spPr>
          <a:xfrm>
            <a:off x="1910200" y="1733250"/>
            <a:ext cx="936900" cy="936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2"/>
          <p:cNvSpPr>
            <a:spLocks noGrp="1"/>
          </p:cNvSpPr>
          <p:nvPr>
            <p:ph type="pic" idx="3"/>
          </p:nvPr>
        </p:nvSpPr>
        <p:spPr>
          <a:xfrm>
            <a:off x="6302700" y="1733250"/>
            <a:ext cx="936900" cy="936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2"/>
          <p:cNvSpPr txBox="1">
            <a:spLocks noGrp="1"/>
          </p:cNvSpPr>
          <p:nvPr>
            <p:ph type="body" idx="1"/>
          </p:nvPr>
        </p:nvSpPr>
        <p:spPr>
          <a:xfrm>
            <a:off x="645400" y="2873125"/>
            <a:ext cx="3450900" cy="10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body" idx="4"/>
          </p:nvPr>
        </p:nvSpPr>
        <p:spPr>
          <a:xfrm>
            <a:off x="5045700" y="2873125"/>
            <a:ext cx="3450900" cy="10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4" name="Google Shape;12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32400" y="-415100"/>
            <a:ext cx="1226325" cy="12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USTOM_12">
    <p:bg>
      <p:bgPr>
        <a:solidFill>
          <a:schemeClr val="accen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4729075" y="445025"/>
            <a:ext cx="41031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>
            <a:spLocks noGrp="1"/>
          </p:cNvSpPr>
          <p:nvPr>
            <p:ph type="pic" idx="2"/>
          </p:nvPr>
        </p:nvSpPr>
        <p:spPr>
          <a:xfrm rot="-5400000" flipH="1">
            <a:off x="-4680950" y="-4431125"/>
            <a:ext cx="9370800" cy="8731800"/>
          </a:xfrm>
          <a:prstGeom prst="pie">
            <a:avLst>
              <a:gd name="adj1" fmla="val 0"/>
              <a:gd name="adj2" fmla="val 5389389"/>
            </a:avLst>
          </a:prstGeom>
          <a:noFill/>
          <a:ln>
            <a:noFill/>
          </a:ln>
        </p:spPr>
      </p:sp>
      <p:sp>
        <p:nvSpPr>
          <p:cNvPr id="128" name="Google Shape;128;p13"/>
          <p:cNvSpPr/>
          <p:nvPr/>
        </p:nvSpPr>
        <p:spPr>
          <a:xfrm>
            <a:off x="4729075" y="1601000"/>
            <a:ext cx="487200" cy="487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1"/>
          </p:nvPr>
        </p:nvSpPr>
        <p:spPr>
          <a:xfrm>
            <a:off x="5228225" y="1601000"/>
            <a:ext cx="3297600" cy="4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4729075" y="3745000"/>
            <a:ext cx="487200" cy="487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" name="Google Shape;131;p13"/>
          <p:cNvSpPr txBox="1">
            <a:spLocks noGrp="1"/>
          </p:cNvSpPr>
          <p:nvPr>
            <p:ph type="body" idx="3"/>
          </p:nvPr>
        </p:nvSpPr>
        <p:spPr>
          <a:xfrm>
            <a:off x="5228225" y="3745000"/>
            <a:ext cx="3297600" cy="4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4729075" y="2673000"/>
            <a:ext cx="487200" cy="487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4"/>
          </p:nvPr>
        </p:nvSpPr>
        <p:spPr>
          <a:xfrm>
            <a:off x="5228225" y="2673000"/>
            <a:ext cx="3297600" cy="4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2873" y="1694810"/>
            <a:ext cx="299594" cy="2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775" y="2776700"/>
            <a:ext cx="279812" cy="27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871" y="3838825"/>
            <a:ext cx="299600" cy="2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6875" y="4638000"/>
            <a:ext cx="1168475" cy="11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2175" y="-214400"/>
            <a:ext cx="557950" cy="5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78100" cy="8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 rot="5400000">
            <a:off x="4476475" y="-4431125"/>
            <a:ext cx="9370800" cy="8731800"/>
          </a:xfrm>
          <a:prstGeom prst="pie">
            <a:avLst>
              <a:gd name="adj1" fmla="val 0"/>
              <a:gd name="adj2" fmla="val 5389389"/>
            </a:avLst>
          </a:prstGeom>
          <a:noFill/>
          <a:ln>
            <a:noFill/>
          </a:ln>
        </p:spPr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51125" y="1669675"/>
            <a:ext cx="3664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346315" y="2108625"/>
            <a:ext cx="3915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>
            <a:off x="351125" y="2326019"/>
            <a:ext cx="3664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346315" y="2764970"/>
            <a:ext cx="3915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311700" y="2942674"/>
            <a:ext cx="3664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311700" y="3457825"/>
            <a:ext cx="3915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3"/>
          <p:cNvSpPr txBox="1">
            <a:spLocks noGrp="1"/>
          </p:cNvSpPr>
          <p:nvPr>
            <p:ph type="subTitle" idx="5"/>
          </p:nvPr>
        </p:nvSpPr>
        <p:spPr>
          <a:xfrm>
            <a:off x="311700" y="3635524"/>
            <a:ext cx="3664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311700" y="4150675"/>
            <a:ext cx="3915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6;p3"/>
          <p:cNvSpPr txBox="1">
            <a:spLocks noGrp="1"/>
          </p:cNvSpPr>
          <p:nvPr>
            <p:ph type="subTitle" idx="6"/>
          </p:nvPr>
        </p:nvSpPr>
        <p:spPr>
          <a:xfrm>
            <a:off x="311700" y="4352024"/>
            <a:ext cx="3664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95975" y="4665825"/>
            <a:ext cx="1052975" cy="10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">
  <p:cSld name="CUSTOM_2">
    <p:bg>
      <p:bgPr>
        <a:solidFill>
          <a:schemeClr val="accent4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15925" y="2726525"/>
            <a:ext cx="9144000" cy="24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" name="Google Shape;30;p4"/>
          <p:cNvSpPr>
            <a:spLocks noGrp="1"/>
          </p:cNvSpPr>
          <p:nvPr>
            <p:ph type="pic" idx="2"/>
          </p:nvPr>
        </p:nvSpPr>
        <p:spPr>
          <a:xfrm>
            <a:off x="4413325" y="0"/>
            <a:ext cx="4730700" cy="2726400"/>
          </a:xfrm>
          <a:prstGeom prst="round2DiagRect">
            <a:avLst>
              <a:gd name="adj1" fmla="val 27800"/>
              <a:gd name="adj2" fmla="val 0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30900" y="800131"/>
            <a:ext cx="3560400" cy="44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430925" y="1506921"/>
            <a:ext cx="3560400" cy="100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3"/>
          </p:nvPr>
        </p:nvSpPr>
        <p:spPr>
          <a:xfrm>
            <a:off x="430900" y="3354139"/>
            <a:ext cx="2026200" cy="28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 SemiBold"/>
              <a:buNone/>
              <a:defRPr sz="1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4"/>
          </p:nvPr>
        </p:nvSpPr>
        <p:spPr>
          <a:xfrm>
            <a:off x="430900" y="3757564"/>
            <a:ext cx="2025900" cy="58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5"/>
          </p:nvPr>
        </p:nvSpPr>
        <p:spPr>
          <a:xfrm>
            <a:off x="6584050" y="3354127"/>
            <a:ext cx="2026200" cy="28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 SemiBold"/>
              <a:buNone/>
              <a:defRPr sz="1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6"/>
          </p:nvPr>
        </p:nvSpPr>
        <p:spPr>
          <a:xfrm>
            <a:off x="6584050" y="3757552"/>
            <a:ext cx="2025900" cy="58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7"/>
          </p:nvPr>
        </p:nvSpPr>
        <p:spPr>
          <a:xfrm>
            <a:off x="3507475" y="3354139"/>
            <a:ext cx="2026200" cy="28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 SemiBold"/>
              <a:buNone/>
              <a:defRPr sz="1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8"/>
          </p:nvPr>
        </p:nvSpPr>
        <p:spPr>
          <a:xfrm>
            <a:off x="3507475" y="3757564"/>
            <a:ext cx="2025900" cy="58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4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 rot="2700000">
            <a:off x="-2634693" y="661468"/>
            <a:ext cx="8814086" cy="5699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403500" y="1825625"/>
            <a:ext cx="3016200" cy="49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>
            <a:spLocks noGrp="1"/>
          </p:cNvSpPr>
          <p:nvPr>
            <p:ph type="pic" idx="2"/>
          </p:nvPr>
        </p:nvSpPr>
        <p:spPr>
          <a:xfrm rot="-2700000">
            <a:off x="5520522" y="-2291365"/>
            <a:ext cx="5689805" cy="776997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423325" y="2639225"/>
            <a:ext cx="4326000" cy="172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metrics and image">
  <p:cSld name="CUSTOM_5">
    <p:bg>
      <p:bgPr>
        <a:solidFill>
          <a:schemeClr val="accent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-13225" y="277825"/>
            <a:ext cx="9223500" cy="20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311700" y="2746900"/>
            <a:ext cx="3524700" cy="193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>
            <a:spLocks noGrp="1"/>
          </p:cNvSpPr>
          <p:nvPr>
            <p:ph type="pic" idx="2"/>
          </p:nvPr>
        </p:nvSpPr>
        <p:spPr>
          <a:xfrm rot="10800000" flipH="1">
            <a:off x="-72750" y="-27869"/>
            <a:ext cx="9223500" cy="2341500"/>
          </a:xfrm>
          <a:prstGeom prst="round1Rect">
            <a:avLst>
              <a:gd name="adj" fmla="val 50000"/>
            </a:avLst>
          </a:prstGeom>
          <a:noFill/>
          <a:ln>
            <a:noFill/>
          </a:ln>
        </p:spPr>
      </p:sp>
      <p:cxnSp>
        <p:nvCxnSpPr>
          <p:cNvPr id="48" name="Google Shape;48;p6"/>
          <p:cNvCxnSpPr/>
          <p:nvPr/>
        </p:nvCxnSpPr>
        <p:spPr>
          <a:xfrm>
            <a:off x="4254500" y="2667000"/>
            <a:ext cx="0" cy="2000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>
            <a:off x="4521200" y="2655100"/>
            <a:ext cx="762000" cy="70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 b="1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5504675" y="2678950"/>
            <a:ext cx="3048000" cy="65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>
            <a:off x="4521200" y="3379900"/>
            <a:ext cx="762000" cy="70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 b="1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5"/>
          </p:nvPr>
        </p:nvSpPr>
        <p:spPr>
          <a:xfrm>
            <a:off x="5504675" y="3403750"/>
            <a:ext cx="3048000" cy="65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>
            <a:off x="4521200" y="4104700"/>
            <a:ext cx="762000" cy="70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 b="1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7"/>
          </p:nvPr>
        </p:nvSpPr>
        <p:spPr>
          <a:xfrm>
            <a:off x="5504675" y="4128550"/>
            <a:ext cx="3048000" cy="65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63650" y="4783450"/>
            <a:ext cx="1343601" cy="134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">
  <p:cSld name="CUSTOM_6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3909225" y="-11900"/>
            <a:ext cx="5234700" cy="169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4552150" y="589900"/>
            <a:ext cx="3905400" cy="4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>
            <a:spLocks noGrp="1"/>
          </p:cNvSpPr>
          <p:nvPr>
            <p:ph type="pic" idx="2"/>
          </p:nvPr>
        </p:nvSpPr>
        <p:spPr>
          <a:xfrm>
            <a:off x="3975" y="-11900"/>
            <a:ext cx="3905400" cy="1690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0" name="Google Shape;60;p7"/>
          <p:cNvCxnSpPr/>
          <p:nvPr/>
        </p:nvCxnSpPr>
        <p:spPr>
          <a:xfrm>
            <a:off x="642875" y="2667025"/>
            <a:ext cx="86955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7"/>
          <p:cNvSpPr/>
          <p:nvPr/>
        </p:nvSpPr>
        <p:spPr>
          <a:xfrm>
            <a:off x="492125" y="2546275"/>
            <a:ext cx="241500" cy="241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3476638" y="2546275"/>
            <a:ext cx="241500" cy="241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492125" y="2956281"/>
            <a:ext cx="2026200" cy="28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 SemiBold"/>
              <a:buNone/>
              <a:defRPr sz="1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492125" y="3359706"/>
            <a:ext cx="2025900" cy="58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4"/>
          </p:nvPr>
        </p:nvSpPr>
        <p:spPr>
          <a:xfrm>
            <a:off x="3476638" y="2956281"/>
            <a:ext cx="2026200" cy="28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 SemiBold"/>
              <a:buNone/>
              <a:defRPr sz="1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5"/>
          </p:nvPr>
        </p:nvSpPr>
        <p:spPr>
          <a:xfrm>
            <a:off x="3476638" y="3359706"/>
            <a:ext cx="2025900" cy="58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6461450" y="2546275"/>
            <a:ext cx="241500" cy="241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" name="Google Shape;68;p7"/>
          <p:cNvSpPr txBox="1">
            <a:spLocks noGrp="1"/>
          </p:cNvSpPr>
          <p:nvPr>
            <p:ph type="subTitle" idx="6"/>
          </p:nvPr>
        </p:nvSpPr>
        <p:spPr>
          <a:xfrm>
            <a:off x="6461450" y="2956281"/>
            <a:ext cx="2026200" cy="28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 SemiBold"/>
              <a:buNone/>
              <a:defRPr sz="1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7"/>
          </p:nvPr>
        </p:nvSpPr>
        <p:spPr>
          <a:xfrm>
            <a:off x="6461450" y="3359706"/>
            <a:ext cx="2025900" cy="58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ervices">
  <p:cSld name="CUSTOM_7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 rot="-2700000">
            <a:off x="1894826" y="-923043"/>
            <a:ext cx="1543048" cy="338647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5067525" y="445025"/>
            <a:ext cx="37647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>
            <a:spLocks noGrp="1"/>
          </p:cNvSpPr>
          <p:nvPr>
            <p:ph type="pic" idx="2"/>
          </p:nvPr>
        </p:nvSpPr>
        <p:spPr>
          <a:xfrm rot="-2700000">
            <a:off x="-2599863" y="-1313226"/>
            <a:ext cx="5764476" cy="776997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4" name="Google Shape;74;p8"/>
          <p:cNvSpPr txBox="1">
            <a:spLocks noGrp="1"/>
          </p:cNvSpPr>
          <p:nvPr>
            <p:ph type="subTitle" idx="1"/>
          </p:nvPr>
        </p:nvSpPr>
        <p:spPr>
          <a:xfrm>
            <a:off x="5682975" y="1669275"/>
            <a:ext cx="3149400" cy="28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 SemiBold"/>
              <a:buNone/>
              <a:defRPr sz="1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3"/>
          </p:nvPr>
        </p:nvSpPr>
        <p:spPr>
          <a:xfrm>
            <a:off x="5682975" y="2072700"/>
            <a:ext cx="3148500" cy="58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ubTitle" idx="4"/>
          </p:nvPr>
        </p:nvSpPr>
        <p:spPr>
          <a:xfrm>
            <a:off x="5067525" y="1669275"/>
            <a:ext cx="4848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5"/>
          </p:nvPr>
        </p:nvSpPr>
        <p:spPr>
          <a:xfrm>
            <a:off x="5682900" y="2831675"/>
            <a:ext cx="3149400" cy="28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 SemiBold"/>
              <a:buNone/>
              <a:defRPr sz="1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6"/>
          </p:nvPr>
        </p:nvSpPr>
        <p:spPr>
          <a:xfrm>
            <a:off x="5682900" y="3235100"/>
            <a:ext cx="3148500" cy="58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ubTitle" idx="7"/>
          </p:nvPr>
        </p:nvSpPr>
        <p:spPr>
          <a:xfrm>
            <a:off x="5067450" y="2831675"/>
            <a:ext cx="4848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subTitle" idx="8"/>
          </p:nvPr>
        </p:nvSpPr>
        <p:spPr>
          <a:xfrm>
            <a:off x="5682975" y="3994075"/>
            <a:ext cx="3149400" cy="28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 SemiBold"/>
              <a:buNone/>
              <a:defRPr sz="1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9"/>
          </p:nvPr>
        </p:nvSpPr>
        <p:spPr>
          <a:xfrm>
            <a:off x="5682975" y="4397500"/>
            <a:ext cx="3148500" cy="58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subTitle" idx="13"/>
          </p:nvPr>
        </p:nvSpPr>
        <p:spPr>
          <a:xfrm>
            <a:off x="5067525" y="3994075"/>
            <a:ext cx="4848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ings">
  <p:cSld name="CUSTOM_8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 rot="2700000">
            <a:off x="692413" y="-3377607"/>
            <a:ext cx="4885825" cy="5699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" name="Google Shape;85;p9"/>
          <p:cNvSpPr/>
          <p:nvPr/>
        </p:nvSpPr>
        <p:spPr>
          <a:xfrm rot="2700000">
            <a:off x="3853513" y="2504918"/>
            <a:ext cx="4885825" cy="56995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>
            <a:spLocks noGrp="1"/>
          </p:cNvSpPr>
          <p:nvPr>
            <p:ph type="pic" idx="2"/>
          </p:nvPr>
        </p:nvSpPr>
        <p:spPr>
          <a:xfrm>
            <a:off x="311700" y="1188464"/>
            <a:ext cx="2688600" cy="2688600"/>
          </a:xfrm>
          <a:prstGeom prst="roundRect">
            <a:avLst>
              <a:gd name="adj" fmla="val 8375"/>
            </a:avLst>
          </a:prstGeom>
          <a:noFill/>
          <a:ln>
            <a:noFill/>
          </a:ln>
        </p:spPr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311700" y="4107389"/>
            <a:ext cx="2688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3"/>
          </p:nvPr>
        </p:nvSpPr>
        <p:spPr>
          <a:xfrm>
            <a:off x="6143700" y="4107389"/>
            <a:ext cx="2688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4"/>
          </p:nvPr>
        </p:nvSpPr>
        <p:spPr>
          <a:xfrm>
            <a:off x="3227700" y="4107389"/>
            <a:ext cx="2688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 Medium"/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>
            <a:spLocks noGrp="1"/>
          </p:cNvSpPr>
          <p:nvPr>
            <p:ph type="pic" idx="5"/>
          </p:nvPr>
        </p:nvSpPr>
        <p:spPr>
          <a:xfrm>
            <a:off x="3227700" y="1175501"/>
            <a:ext cx="2688600" cy="2688600"/>
          </a:xfrm>
          <a:prstGeom prst="roundRect">
            <a:avLst>
              <a:gd name="adj" fmla="val 8375"/>
            </a:avLst>
          </a:prstGeom>
          <a:noFill/>
          <a:ln>
            <a:noFill/>
          </a:ln>
        </p:spPr>
      </p:sp>
      <p:sp>
        <p:nvSpPr>
          <p:cNvPr id="92" name="Google Shape;92;p9"/>
          <p:cNvSpPr>
            <a:spLocks noGrp="1"/>
          </p:cNvSpPr>
          <p:nvPr>
            <p:ph type="pic" idx="6"/>
          </p:nvPr>
        </p:nvSpPr>
        <p:spPr>
          <a:xfrm>
            <a:off x="6143700" y="1227451"/>
            <a:ext cx="2688600" cy="2688600"/>
          </a:xfrm>
          <a:prstGeom prst="roundRect">
            <a:avLst>
              <a:gd name="adj" fmla="val 8375"/>
            </a:avLst>
          </a:prstGeom>
          <a:noFill/>
          <a:ln>
            <a:noFill/>
          </a:ln>
        </p:spPr>
      </p:sp>
      <p:pic>
        <p:nvPicPr>
          <p:cNvPr id="93" name="Google Shape;9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425" y="4638000"/>
            <a:ext cx="1226325" cy="12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ently Sold">
  <p:cSld name="CUSTOM_9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4376400" y="3040125"/>
            <a:ext cx="4455900" cy="169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307425" y="1179275"/>
            <a:ext cx="4455900" cy="167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311700" y="1179275"/>
            <a:ext cx="4455900" cy="1693500"/>
          </a:xfrm>
          <a:prstGeom prst="round2DiagRect">
            <a:avLst>
              <a:gd name="adj1" fmla="val 27800"/>
              <a:gd name="adj2" fmla="val 0"/>
            </a:avLst>
          </a:prstGeom>
          <a:noFill/>
          <a:ln>
            <a:noFill/>
          </a:ln>
        </p:spPr>
      </p:sp>
      <p:sp>
        <p:nvSpPr>
          <p:cNvPr id="99" name="Google Shape;99;p10"/>
          <p:cNvSpPr txBox="1">
            <a:spLocks noGrp="1"/>
          </p:cNvSpPr>
          <p:nvPr>
            <p:ph type="subTitle" idx="1"/>
          </p:nvPr>
        </p:nvSpPr>
        <p:spPr>
          <a:xfrm>
            <a:off x="5117475" y="1320000"/>
            <a:ext cx="3714900" cy="4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 Medium"/>
              <a:buNone/>
              <a:defRPr sz="18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body" idx="3"/>
          </p:nvPr>
        </p:nvSpPr>
        <p:spPr>
          <a:xfrm>
            <a:off x="5117535" y="1923550"/>
            <a:ext cx="37149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>
            <a:spLocks noGrp="1"/>
          </p:cNvSpPr>
          <p:nvPr>
            <p:ph type="pic" idx="4"/>
          </p:nvPr>
        </p:nvSpPr>
        <p:spPr>
          <a:xfrm>
            <a:off x="4376400" y="3040125"/>
            <a:ext cx="4455900" cy="1693500"/>
          </a:xfrm>
          <a:prstGeom prst="round2DiagRect">
            <a:avLst>
              <a:gd name="adj1" fmla="val 27800"/>
              <a:gd name="adj2" fmla="val 0"/>
            </a:avLst>
          </a:prstGeom>
          <a:noFill/>
          <a:ln>
            <a:noFill/>
          </a:ln>
        </p:spPr>
      </p:sp>
      <p:sp>
        <p:nvSpPr>
          <p:cNvPr id="102" name="Google Shape;102;p10"/>
          <p:cNvSpPr txBox="1">
            <a:spLocks noGrp="1"/>
          </p:cNvSpPr>
          <p:nvPr>
            <p:ph type="subTitle" idx="5"/>
          </p:nvPr>
        </p:nvSpPr>
        <p:spPr>
          <a:xfrm>
            <a:off x="311700" y="3180850"/>
            <a:ext cx="3714900" cy="4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 Medium"/>
              <a:buNone/>
              <a:defRPr sz="18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6"/>
          </p:nvPr>
        </p:nvSpPr>
        <p:spPr>
          <a:xfrm>
            <a:off x="311760" y="3784400"/>
            <a:ext cx="37149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04" name="Google Shape;10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8382" y="-354982"/>
            <a:ext cx="1052975" cy="10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Extreme"/>
              <a:buNone/>
              <a:defRPr sz="2800" b="1">
                <a:solidFill>
                  <a:schemeClr val="dk1"/>
                </a:solidFill>
                <a:latin typeface="Pathway Extreme"/>
                <a:ea typeface="Pathway Extreme"/>
                <a:cs typeface="Pathway Extreme"/>
                <a:sym typeface="Pathway Extre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sabeau Office"/>
              <a:buNone/>
              <a:defRPr sz="2800" b="1">
                <a:solidFill>
                  <a:schemeClr val="dk1"/>
                </a:solidFill>
                <a:latin typeface="Ysabeau Office"/>
                <a:ea typeface="Ysabeau Office"/>
                <a:cs typeface="Ysabeau Office"/>
                <a:sym typeface="Ysabeau Offi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sabeau Office"/>
              <a:buNone/>
              <a:defRPr sz="2800" b="1">
                <a:solidFill>
                  <a:schemeClr val="dk1"/>
                </a:solidFill>
                <a:latin typeface="Ysabeau Office"/>
                <a:ea typeface="Ysabeau Office"/>
                <a:cs typeface="Ysabeau Office"/>
                <a:sym typeface="Ysabeau Offi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sabeau Office"/>
              <a:buNone/>
              <a:defRPr sz="2800" b="1">
                <a:solidFill>
                  <a:schemeClr val="dk1"/>
                </a:solidFill>
                <a:latin typeface="Ysabeau Office"/>
                <a:ea typeface="Ysabeau Office"/>
                <a:cs typeface="Ysabeau Office"/>
                <a:sym typeface="Ysabeau Offi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sabeau Office"/>
              <a:buNone/>
              <a:defRPr sz="2800" b="1">
                <a:solidFill>
                  <a:schemeClr val="dk1"/>
                </a:solidFill>
                <a:latin typeface="Ysabeau Office"/>
                <a:ea typeface="Ysabeau Office"/>
                <a:cs typeface="Ysabeau Office"/>
                <a:sym typeface="Ysabeau Offi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sabeau Office"/>
              <a:buNone/>
              <a:defRPr sz="2800" b="1">
                <a:solidFill>
                  <a:schemeClr val="dk1"/>
                </a:solidFill>
                <a:latin typeface="Ysabeau Office"/>
                <a:ea typeface="Ysabeau Office"/>
                <a:cs typeface="Ysabeau Office"/>
                <a:sym typeface="Ysabeau Offi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sabeau Office"/>
              <a:buNone/>
              <a:defRPr sz="2800" b="1">
                <a:solidFill>
                  <a:schemeClr val="dk1"/>
                </a:solidFill>
                <a:latin typeface="Ysabeau Office"/>
                <a:ea typeface="Ysabeau Office"/>
                <a:cs typeface="Ysabeau Office"/>
                <a:sym typeface="Ysabeau Offi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sabeau Office"/>
              <a:buNone/>
              <a:defRPr sz="2800" b="1">
                <a:solidFill>
                  <a:schemeClr val="dk1"/>
                </a:solidFill>
                <a:latin typeface="Ysabeau Office"/>
                <a:ea typeface="Ysabeau Office"/>
                <a:cs typeface="Ysabeau Office"/>
                <a:sym typeface="Ysabeau Offi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sabeau Office"/>
              <a:buNone/>
              <a:defRPr sz="2800" b="1">
                <a:solidFill>
                  <a:schemeClr val="dk1"/>
                </a:solidFill>
                <a:latin typeface="Ysabeau Office"/>
                <a:ea typeface="Ysabeau Office"/>
                <a:cs typeface="Ysabeau Office"/>
                <a:sym typeface="Ysabeau Offi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●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●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●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jpe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3736" y="0"/>
            <a:ext cx="6450264" cy="5142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699301" y="3013289"/>
            <a:ext cx="9318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SemiBold"/>
              <a:buNone/>
            </a:pPr>
            <a:r>
              <a:rPr lang="en-GB" sz="1200" b="1" i="0" u="none" strike="noStrike" cap="none" dirty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Try SlidesI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1" y="3690938"/>
            <a:ext cx="114300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1" y="3957638"/>
            <a:ext cx="114300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9252" y="3071813"/>
            <a:ext cx="171450" cy="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1158" y="3083719"/>
            <a:ext cx="147638" cy="1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/>
          <p:nvPr/>
        </p:nvSpPr>
        <p:spPr>
          <a:xfrm>
            <a:off x="4486279" y="3309938"/>
            <a:ext cx="5412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Inter Medium"/>
              <a:buNone/>
            </a:pPr>
            <a:endParaRPr sz="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C24DE8BB-8883-EED2-BB75-24E3D7E9F798}"/>
              </a:ext>
            </a:extLst>
          </p:cNvPr>
          <p:cNvSpPr/>
          <p:nvPr/>
        </p:nvSpPr>
        <p:spPr>
          <a:xfrm>
            <a:off x="7702272" y="60939"/>
            <a:ext cx="1191358" cy="1190918"/>
          </a:xfrm>
          <a:custGeom>
            <a:avLst/>
            <a:gdLst/>
            <a:ahLst/>
            <a:cxnLst/>
            <a:rect l="l" t="t" r="r" b="b"/>
            <a:pathLst>
              <a:path w="2208545" h="2333571">
                <a:moveTo>
                  <a:pt x="0" y="0"/>
                </a:moveTo>
                <a:lnTo>
                  <a:pt x="2208545" y="0"/>
                </a:lnTo>
                <a:lnTo>
                  <a:pt x="2208545" y="2333571"/>
                </a:lnTo>
                <a:lnTo>
                  <a:pt x="0" y="23335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30" r="-2830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KE" dirty="0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FF1F3381-59F5-D1A2-464D-DAD49947E935}"/>
              </a:ext>
            </a:extLst>
          </p:cNvPr>
          <p:cNvSpPr/>
          <p:nvPr/>
        </p:nvSpPr>
        <p:spPr>
          <a:xfrm>
            <a:off x="76204" y="-68041"/>
            <a:ext cx="1554898" cy="1502228"/>
          </a:xfrm>
          <a:custGeom>
            <a:avLst/>
            <a:gdLst/>
            <a:ahLst/>
            <a:cxnLst/>
            <a:rect l="l" t="t" r="r" b="b"/>
            <a:pathLst>
              <a:path w="2885459" h="2885459">
                <a:moveTo>
                  <a:pt x="0" y="0"/>
                </a:moveTo>
                <a:lnTo>
                  <a:pt x="2885459" y="0"/>
                </a:lnTo>
                <a:lnTo>
                  <a:pt x="2885459" y="2885459"/>
                </a:lnTo>
                <a:lnTo>
                  <a:pt x="0" y="28854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K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7B588-D551-BA79-2F2B-340C21EB958C}"/>
              </a:ext>
            </a:extLst>
          </p:cNvPr>
          <p:cNvSpPr txBox="1"/>
          <p:nvPr/>
        </p:nvSpPr>
        <p:spPr>
          <a:xfrm>
            <a:off x="2244691" y="206019"/>
            <a:ext cx="50060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Computing Research Projects Repository (CRPR)</a:t>
            </a:r>
            <a:endParaRPr lang="en-KE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30B47-9B9E-901B-BFB3-BB9D9FE4F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653" y="1457876"/>
            <a:ext cx="7209170" cy="335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"/>
    </mc:Choice>
    <mc:Fallback xmlns="">
      <p:transition spd="slow" advTm="28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B346BA6-896C-BB65-F4FE-62F46B2FB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7400" y="598715"/>
            <a:ext cx="3714900" cy="892800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latin typeface="Clear Sans Bold"/>
              </a:rPr>
              <a:t>PAYMENT METHOD INTEGRATION</a:t>
            </a:r>
          </a:p>
          <a:p>
            <a:endParaRPr lang="en-K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9CDC7-AD5A-C9FD-AB2E-899CEC1BEC1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117400" y="1218788"/>
            <a:ext cx="3714900" cy="8085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Canva Sans 1 Bold"/>
              </a:rPr>
              <a:t>payment to access important research work</a:t>
            </a:r>
          </a:p>
          <a:p>
            <a:endParaRPr lang="en-KE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4491308-7508-E7F1-B34A-DBB79DE453D8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2"/>
          <a:srcRect t="3842" b="3842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ED829DD-317F-881B-C028-F3F5759B062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11700" y="3180850"/>
            <a:ext cx="1908986" cy="487200"/>
          </a:xfrm>
        </p:spPr>
        <p:txBody>
          <a:bodyPr/>
          <a:lstStyle/>
          <a:p>
            <a:r>
              <a:rPr lang="en-US" dirty="0"/>
              <a:t>Projects section</a:t>
            </a:r>
            <a:endParaRPr lang="en-K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3BCE06-CF7D-6564-F48A-F83F0F4C34DA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0" y="3886875"/>
            <a:ext cx="3714900" cy="808500"/>
          </a:xfrm>
        </p:spPr>
        <p:txBody>
          <a:bodyPr/>
          <a:lstStyle/>
          <a:p>
            <a:r>
              <a:rPr lang="en-US" dirty="0"/>
              <a:t>View projects in their current status either complete active or completed</a:t>
            </a:r>
            <a:endParaRPr lang="en-KE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5E4194F-1D18-AD7D-A48A-42EA2B53353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4026" b="14026"/>
          <a:stretch>
            <a:fillRect/>
          </a:stretch>
        </p:blipFill>
        <p:spPr>
          <a:xfrm>
            <a:off x="311700" y="1115900"/>
            <a:ext cx="4455900" cy="1693500"/>
          </a:xfrm>
        </p:spPr>
      </p:pic>
    </p:spTree>
    <p:extLst>
      <p:ext uri="{BB962C8B-B14F-4D97-AF65-F5344CB8AC3E}">
        <p14:creationId xmlns:p14="http://schemas.microsoft.com/office/powerpoint/2010/main" val="256770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9535C-4AAA-D074-7EA8-E2D7605FF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 section</a:t>
            </a:r>
            <a:endParaRPr lang="en-K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EB3F1-255D-6FB7-BF19-0779228A1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182"/>
            <a:ext cx="9144000" cy="413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3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Our Clients Say</a:t>
            </a:r>
            <a:endParaRPr dirty="0"/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1"/>
          </p:nvPr>
        </p:nvSpPr>
        <p:spPr>
          <a:xfrm>
            <a:off x="645400" y="2873125"/>
            <a:ext cx="3450900" cy="10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Working with them was a seamless experience. They delivered beyond our expectations."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i="1" dirty="0"/>
              <a:t>  Joe Nderitu</a:t>
            </a:r>
            <a:endParaRPr i="1" dirty="0"/>
          </a:p>
        </p:txBody>
      </p:sp>
      <p:sp>
        <p:nvSpPr>
          <p:cNvPr id="254" name="Google Shape;254;p24"/>
          <p:cNvSpPr txBox="1">
            <a:spLocks noGrp="1"/>
          </p:cNvSpPr>
          <p:nvPr>
            <p:ph type="body" idx="4"/>
          </p:nvPr>
        </p:nvSpPr>
        <p:spPr>
          <a:xfrm>
            <a:off x="5045700" y="2873125"/>
            <a:ext cx="3450900" cy="10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Great team enhancing computing research."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i="1" dirty="0"/>
              <a:t>  Boniface M </a:t>
            </a:r>
            <a:r>
              <a:rPr lang="en-GB" i="1" dirty="0" err="1"/>
              <a:t>warigi</a:t>
            </a:r>
            <a:endParaRPr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8717254-F3FA-9EEF-FC29-95EC97BB95B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2478" b="12478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26C0BBE-9A89-332C-603C-086141E883E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8"/>
    </mc:Choice>
    <mc:Fallback xmlns="">
      <p:transition spd="slow" advTm="247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Minds Behind Our Vision</a:t>
            </a:r>
            <a:endParaRPr dirty="0"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1"/>
          </p:nvPr>
        </p:nvSpPr>
        <p:spPr>
          <a:xfrm>
            <a:off x="311700" y="2638792"/>
            <a:ext cx="2123700" cy="4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Joseph Nderitu</a:t>
            </a:r>
            <a:endParaRPr dirty="0"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5"/>
          </p:nvPr>
        </p:nvSpPr>
        <p:spPr>
          <a:xfrm>
            <a:off x="3510150" y="2638792"/>
            <a:ext cx="2123700" cy="4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Boniface Mwangi</a:t>
            </a:r>
            <a:endParaRPr dirty="0"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6"/>
          </p:nvPr>
        </p:nvSpPr>
        <p:spPr>
          <a:xfrm>
            <a:off x="6555303" y="2708033"/>
            <a:ext cx="2123700" cy="4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Felix Ouma</a:t>
            </a:r>
            <a:endParaRPr dirty="0"/>
          </a:p>
        </p:txBody>
      </p:sp>
      <p:sp>
        <p:nvSpPr>
          <p:cNvPr id="266" name="Google Shape;266;p25"/>
          <p:cNvSpPr txBox="1">
            <a:spLocks noGrp="1"/>
          </p:cNvSpPr>
          <p:nvPr>
            <p:ph type="body" idx="7"/>
          </p:nvPr>
        </p:nvSpPr>
        <p:spPr>
          <a:xfrm>
            <a:off x="311700" y="3104258"/>
            <a:ext cx="21237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FULL STACK DEVELOPER</a:t>
            </a:r>
          </a:p>
        </p:txBody>
      </p:sp>
      <p:sp>
        <p:nvSpPr>
          <p:cNvPr id="267" name="Google Shape;267;p25"/>
          <p:cNvSpPr txBox="1">
            <a:spLocks noGrp="1"/>
          </p:cNvSpPr>
          <p:nvPr>
            <p:ph type="body" idx="8"/>
          </p:nvPr>
        </p:nvSpPr>
        <p:spPr>
          <a:xfrm>
            <a:off x="3510150" y="3083200"/>
            <a:ext cx="21237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Web &amp;Software Developer</a:t>
            </a:r>
            <a:endParaRPr dirty="0"/>
          </a:p>
        </p:txBody>
      </p:sp>
      <p:sp>
        <p:nvSpPr>
          <p:cNvPr id="268" name="Google Shape;268;p25"/>
          <p:cNvSpPr txBox="1">
            <a:spLocks noGrp="1"/>
          </p:cNvSpPr>
          <p:nvPr>
            <p:ph type="body" idx="9"/>
          </p:nvPr>
        </p:nvSpPr>
        <p:spPr>
          <a:xfrm>
            <a:off x="6474200" y="3083200"/>
            <a:ext cx="21237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Frontend Developer</a:t>
            </a:r>
            <a:endParaRPr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62F2177-8CA2-AEF0-1D2B-9888FF47ACC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1307" b="11307"/>
          <a:stretch>
            <a:fillRect/>
          </a:stretch>
        </p:blipFill>
        <p:spPr>
          <a:xfrm>
            <a:off x="539750" y="1104900"/>
            <a:ext cx="1895475" cy="146685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18B7895-1930-9598-6BA0-923C8DC14E23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4"/>
          <a:srcRect t="8538" b="8538"/>
          <a:stretch>
            <a:fillRect/>
          </a:stretch>
        </p:blipFill>
        <p:spPr>
          <a:xfrm>
            <a:off x="3392488" y="996950"/>
            <a:ext cx="2124075" cy="1574800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DCBE87E-9545-D99E-899C-526DC3DC4FE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t="13063" b="13063"/>
          <a:stretch>
            <a:fillRect/>
          </a:stretch>
        </p:blipFill>
        <p:spPr>
          <a:xfrm>
            <a:off x="6473825" y="996950"/>
            <a:ext cx="2124075" cy="1574800"/>
          </a:xfrm>
        </p:spPr>
      </p:pic>
      <p:sp>
        <p:nvSpPr>
          <p:cNvPr id="2" name="Freeform 29">
            <a:extLst>
              <a:ext uri="{FF2B5EF4-FFF2-40B4-BE49-F238E27FC236}">
                <a16:creationId xmlns:a16="http://schemas.microsoft.com/office/drawing/2014/main" id="{7EDB2656-D2B9-AE6A-0BBE-1AA2AD80D5C2}"/>
              </a:ext>
            </a:extLst>
          </p:cNvPr>
          <p:cNvSpPr/>
          <p:nvPr/>
        </p:nvSpPr>
        <p:spPr>
          <a:xfrm>
            <a:off x="539750" y="3501158"/>
            <a:ext cx="1837871" cy="1642341"/>
          </a:xfrm>
          <a:custGeom>
            <a:avLst/>
            <a:gdLst/>
            <a:ahLst/>
            <a:cxnLst/>
            <a:rect l="l" t="t" r="r" b="b"/>
            <a:pathLst>
              <a:path w="2358802" h="2277479">
                <a:moveTo>
                  <a:pt x="0" y="0"/>
                </a:moveTo>
                <a:lnTo>
                  <a:pt x="2358802" y="0"/>
                </a:lnTo>
                <a:lnTo>
                  <a:pt x="2358802" y="2277478"/>
                </a:lnTo>
                <a:lnTo>
                  <a:pt x="0" y="2277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70" b="-12438"/>
            </a:stretch>
          </a:blipFill>
          <a:ln cap="rnd">
            <a:noFill/>
            <a:prstDash val="sysDot"/>
            <a:round/>
          </a:ln>
        </p:spPr>
        <p:txBody>
          <a:bodyPr/>
          <a:lstStyle/>
          <a:p>
            <a:endParaRPr lang="en-KE" dirty="0"/>
          </a:p>
        </p:txBody>
      </p:sp>
      <p:sp>
        <p:nvSpPr>
          <p:cNvPr id="3" name="Freeform 32">
            <a:extLst>
              <a:ext uri="{FF2B5EF4-FFF2-40B4-BE49-F238E27FC236}">
                <a16:creationId xmlns:a16="http://schemas.microsoft.com/office/drawing/2014/main" id="{067CB89A-FE37-822C-B393-1CAFA1C4253C}"/>
              </a:ext>
            </a:extLst>
          </p:cNvPr>
          <p:cNvSpPr/>
          <p:nvPr/>
        </p:nvSpPr>
        <p:spPr>
          <a:xfrm>
            <a:off x="5128442" y="3415486"/>
            <a:ext cx="1637939" cy="1642341"/>
          </a:xfrm>
          <a:custGeom>
            <a:avLst/>
            <a:gdLst/>
            <a:ahLst/>
            <a:cxnLst/>
            <a:rect l="l" t="t" r="r" b="b"/>
            <a:pathLst>
              <a:path w="2597554" h="2433602">
                <a:moveTo>
                  <a:pt x="0" y="0"/>
                </a:moveTo>
                <a:lnTo>
                  <a:pt x="2597554" y="0"/>
                </a:lnTo>
                <a:lnTo>
                  <a:pt x="2597554" y="2433603"/>
                </a:lnTo>
                <a:lnTo>
                  <a:pt x="0" y="2433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52" r="-4952" b="-44399"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D61746-D948-AC7A-CB99-6A262581DD73}"/>
              </a:ext>
            </a:extLst>
          </p:cNvPr>
          <p:cNvSpPr txBox="1"/>
          <p:nvPr/>
        </p:nvSpPr>
        <p:spPr>
          <a:xfrm>
            <a:off x="2435225" y="3636647"/>
            <a:ext cx="230006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Alex Maina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9F0A6-2984-6038-0123-C521B5202DAC}"/>
              </a:ext>
            </a:extLst>
          </p:cNvPr>
          <p:cNvSpPr txBox="1"/>
          <p:nvPr/>
        </p:nvSpPr>
        <p:spPr>
          <a:xfrm>
            <a:off x="2449286" y="4082767"/>
            <a:ext cx="1637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Kollektif"/>
              </a:rPr>
              <a:t>F</a:t>
            </a:r>
            <a:r>
              <a:rPr lang="en-US" dirty="0">
                <a:solidFill>
                  <a:srgbClr val="000000"/>
                </a:solidFill>
                <a:latin typeface="Kollektif"/>
              </a:rPr>
              <a:t>rontend Developer </a:t>
            </a:r>
            <a:endParaRPr lang="en-K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F758B-4F97-BCFA-B8B7-63186927E2F7}"/>
              </a:ext>
            </a:extLst>
          </p:cNvPr>
          <p:cNvSpPr txBox="1"/>
          <p:nvPr/>
        </p:nvSpPr>
        <p:spPr>
          <a:xfrm>
            <a:off x="7032171" y="3651681"/>
            <a:ext cx="1646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Loren Odhiambo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9BE13D-9477-BB69-539E-202A4859B5E8}"/>
              </a:ext>
            </a:extLst>
          </p:cNvPr>
          <p:cNvSpPr txBox="1"/>
          <p:nvPr/>
        </p:nvSpPr>
        <p:spPr>
          <a:xfrm>
            <a:off x="6951068" y="4071092"/>
            <a:ext cx="1646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Kollektif"/>
              </a:rPr>
              <a:t>Web Developer </a:t>
            </a:r>
            <a:endParaRPr lang="en-K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"/>
    </mc:Choice>
    <mc:Fallback xmlns="">
      <p:transition spd="slow" advTm="323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>
            <a:spLocks noGrp="1"/>
          </p:cNvSpPr>
          <p:nvPr>
            <p:ph type="title"/>
          </p:nvPr>
        </p:nvSpPr>
        <p:spPr>
          <a:xfrm>
            <a:off x="4729075" y="445025"/>
            <a:ext cx="41031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 in Touch</a:t>
            </a:r>
            <a:endParaRPr dirty="0"/>
          </a:p>
        </p:txBody>
      </p:sp>
      <p:pic>
        <p:nvPicPr>
          <p:cNvPr id="274" name="Google Shape;274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24300" t="18924" r="24300" b="18924"/>
          <a:stretch/>
        </p:blipFill>
        <p:spPr>
          <a:xfrm rot="-5400000" flipH="1">
            <a:off x="-4680950" y="-4431125"/>
            <a:ext cx="9370800" cy="8731800"/>
          </a:xfrm>
          <a:prstGeom prst="pie">
            <a:avLst>
              <a:gd name="adj1" fmla="val 0"/>
              <a:gd name="adj2" fmla="val 16200000"/>
            </a:avLst>
          </a:prstGeom>
        </p:spPr>
      </p:pic>
      <p:sp>
        <p:nvSpPr>
          <p:cNvPr id="275" name="Google Shape;275;p26"/>
          <p:cNvSpPr txBox="1">
            <a:spLocks noGrp="1"/>
          </p:cNvSpPr>
          <p:nvPr>
            <p:ph type="body" idx="1"/>
          </p:nvPr>
        </p:nvSpPr>
        <p:spPr>
          <a:xfrm>
            <a:off x="5228225" y="1601000"/>
            <a:ext cx="3297600" cy="4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dirty="0"/>
              <a:t>Phone: </a:t>
            </a:r>
            <a:r>
              <a:rPr lang="en-KE" b="0" i="0" dirty="0">
                <a:solidFill>
                  <a:srgbClr val="FFFFFF"/>
                </a:solidFill>
                <a:effectLst/>
                <a:highlight>
                  <a:srgbClr val="1F2C3A"/>
                </a:highlight>
                <a:latin typeface="Arial" panose="020B0604020202020204" pitchFamily="34" charset="0"/>
              </a:rPr>
              <a:t>+254705516200</a:t>
            </a:r>
            <a:endParaRPr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dirty="0"/>
              <a:t>Email: researchhubx7@gmail.com</a:t>
            </a:r>
            <a:endParaRPr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dirty="0"/>
              <a:t>Website: www.researhhubx.jhubafrica.com</a:t>
            </a:r>
            <a:endParaRPr dirty="0"/>
          </a:p>
        </p:txBody>
      </p:sp>
      <p:sp>
        <p:nvSpPr>
          <p:cNvPr id="276" name="Google Shape;276;p26"/>
          <p:cNvSpPr txBox="1">
            <a:spLocks noGrp="1"/>
          </p:cNvSpPr>
          <p:nvPr>
            <p:ph type="body" idx="3"/>
          </p:nvPr>
        </p:nvSpPr>
        <p:spPr>
          <a:xfrm>
            <a:off x="5170285" y="3785202"/>
            <a:ext cx="3297600" cy="4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dirty="0"/>
              <a:t>LinkedIn: Researchhubx7</a:t>
            </a:r>
            <a:endParaRPr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dirty="0"/>
              <a:t>Facebook: Researchhubx7</a:t>
            </a:r>
            <a:endParaRPr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dirty="0"/>
              <a:t>Instagram: Researchhubx7</a:t>
            </a:r>
            <a:endParaRPr dirty="0"/>
          </a:p>
        </p:txBody>
      </p:sp>
      <p:sp>
        <p:nvSpPr>
          <p:cNvPr id="277" name="Google Shape;277;p26"/>
          <p:cNvSpPr txBox="1">
            <a:spLocks noGrp="1"/>
          </p:cNvSpPr>
          <p:nvPr>
            <p:ph type="body" idx="4"/>
          </p:nvPr>
        </p:nvSpPr>
        <p:spPr>
          <a:xfrm>
            <a:off x="5131825" y="2693101"/>
            <a:ext cx="3297600" cy="4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Jomo Kenyatta University of Agriculture and Technology,</a:t>
            </a:r>
          </a:p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Address: P.O. Box 62000 – 00200 NAIROBI, KENYA,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87EC39-1734-FFCF-02D4-E7DD82B83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9613"/>
            <a:ext cx="3939822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"/>
    </mc:Choice>
    <mc:Fallback xmlns="">
      <p:transition spd="slow" advTm="134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587614" y="621603"/>
            <a:ext cx="3000000" cy="4669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Problem statement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42FFDA6-5FE1-0E2F-BEAA-029B6421619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8433" r="18433"/>
          <a:stretch>
            <a:fillRect/>
          </a:stretch>
        </p:blipFill>
        <p:spPr>
          <a:xfrm>
            <a:off x="4635475" y="494614"/>
            <a:ext cx="4567200" cy="41325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1B667-3E23-AF0D-002F-83BFC2BEACBB}"/>
              </a:ext>
            </a:extLst>
          </p:cNvPr>
          <p:cNvSpPr txBox="1"/>
          <p:nvPr/>
        </p:nvSpPr>
        <p:spPr>
          <a:xfrm>
            <a:off x="460200" y="1884346"/>
            <a:ext cx="393762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Department of Computing lacks a centralized platform to effectively catalog and showcase ongoing research projects across various computing domains. This deficiency hampers transparency, knowledge sharing, and interdisciplinary collaboration among researchers, students, and stakeholders.</a:t>
            </a:r>
            <a:r>
              <a:rPr lang="en-US" dirty="0"/>
              <a:t>. </a:t>
            </a:r>
            <a:endParaRPr lang="en-K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1"/>
    </mc:Choice>
    <mc:Fallback xmlns="">
      <p:transition spd="slow" advTm="316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78100" cy="8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"/>
          </p:nvPr>
        </p:nvSpPr>
        <p:spPr>
          <a:xfrm>
            <a:off x="351125" y="1669675"/>
            <a:ext cx="3664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Project Overview</a:t>
            </a:r>
            <a:endParaRPr dirty="0"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3"/>
          </p:nvPr>
        </p:nvSpPr>
        <p:spPr>
          <a:xfrm>
            <a:off x="351125" y="2326019"/>
            <a:ext cx="3664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Our Process</a:t>
            </a:r>
            <a:endParaRPr dirty="0"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4"/>
          </p:nvPr>
        </p:nvSpPr>
        <p:spPr>
          <a:xfrm>
            <a:off x="311700" y="2942674"/>
            <a:ext cx="3664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Key Services</a:t>
            </a:r>
            <a:endParaRPr dirty="0"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5"/>
          </p:nvPr>
        </p:nvSpPr>
        <p:spPr>
          <a:xfrm>
            <a:off x="311700" y="3635524"/>
            <a:ext cx="3664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New and Upcoming Projects</a:t>
            </a:r>
            <a:endParaRPr dirty="0"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6"/>
          </p:nvPr>
        </p:nvSpPr>
        <p:spPr>
          <a:xfrm>
            <a:off x="311700" y="4352024"/>
            <a:ext cx="3664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Recently Completed Projects</a:t>
            </a:r>
            <a:endParaRPr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69A6BDB5-E2B6-4FDC-3072-EA9A132874F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7816" r="17816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9"/>
    </mc:Choice>
    <mc:Fallback xmlns="">
      <p:transition spd="slow" advTm="434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">
            <a:extLst>
              <a:ext uri="{FF2B5EF4-FFF2-40B4-BE49-F238E27FC236}">
                <a16:creationId xmlns:a16="http://schemas.microsoft.com/office/drawing/2014/main" id="{217F230D-D4B3-347E-8ABA-B8B5007C2B97}"/>
              </a:ext>
            </a:extLst>
          </p:cNvPr>
          <p:cNvSpPr txBox="1"/>
          <p:nvPr/>
        </p:nvSpPr>
        <p:spPr>
          <a:xfrm>
            <a:off x="8925" y="2359751"/>
            <a:ext cx="3393692" cy="1008600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859"/>
              </a:lnSpc>
            </a:pPr>
            <a:endParaRPr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D5507A-A0C9-AF81-9343-EA228F5E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514"/>
            <a:ext cx="9135075" cy="46209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6F42B4-E655-924D-57A2-BCE46DABA4E0}"/>
              </a:ext>
            </a:extLst>
          </p:cNvPr>
          <p:cNvSpPr txBox="1"/>
          <p:nvPr/>
        </p:nvSpPr>
        <p:spPr>
          <a:xfrm>
            <a:off x="3562350" y="112811"/>
            <a:ext cx="1619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Open Sauce"/>
                <a:sym typeface="Open Sauce"/>
              </a:rPr>
              <a:t>Project Overview</a:t>
            </a:r>
            <a:endParaRPr lang="en-KE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9"/>
    </mc:Choice>
    <mc:Fallback xmlns="">
      <p:transition spd="slow" advTm="31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ED86649-DF5D-831F-D118-72C787FD1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570" y="1839686"/>
            <a:ext cx="5388429" cy="3303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D7DB47-4979-6A86-9CE7-7285CDD96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754" y="0"/>
            <a:ext cx="4239989" cy="163285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C9C2A71-09A8-CF0A-15AE-40836800E501}"/>
              </a:ext>
            </a:extLst>
          </p:cNvPr>
          <p:cNvSpPr txBox="1"/>
          <p:nvPr/>
        </p:nvSpPr>
        <p:spPr>
          <a:xfrm>
            <a:off x="881128" y="924971"/>
            <a:ext cx="1665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OUR PROCESS</a:t>
            </a:r>
            <a:endParaRPr lang="en-K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035C6-172C-CA37-5550-9B721EE9FD22}"/>
              </a:ext>
            </a:extLst>
          </p:cNvPr>
          <p:cNvSpPr txBox="1"/>
          <p:nvPr/>
        </p:nvSpPr>
        <p:spPr>
          <a:xfrm>
            <a:off x="-109472" y="3605952"/>
            <a:ext cx="3646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1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HOW IT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0"/>
    </mc:Choice>
    <mc:Fallback xmlns="">
      <p:transition spd="slow" advTm="374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title"/>
          </p:nvPr>
        </p:nvSpPr>
        <p:spPr>
          <a:xfrm>
            <a:off x="5067525" y="445025"/>
            <a:ext cx="37647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Key Services</a:t>
            </a:r>
            <a:endParaRPr dirty="0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3EA25235-3E8F-E435-E7EF-927E93D6D3DC}"/>
              </a:ext>
            </a:extLst>
          </p:cNvPr>
          <p:cNvSpPr/>
          <p:nvPr/>
        </p:nvSpPr>
        <p:spPr>
          <a:xfrm>
            <a:off x="5594582" y="1003375"/>
            <a:ext cx="986270" cy="724361"/>
          </a:xfrm>
          <a:custGeom>
            <a:avLst/>
            <a:gdLst/>
            <a:ahLst/>
            <a:cxnLst/>
            <a:rect l="l" t="t" r="r" b="b"/>
            <a:pathLst>
              <a:path w="1202524" h="1331844">
                <a:moveTo>
                  <a:pt x="0" y="0"/>
                </a:moveTo>
                <a:lnTo>
                  <a:pt x="1202525" y="0"/>
                </a:lnTo>
                <a:lnTo>
                  <a:pt x="1202525" y="1331844"/>
                </a:lnTo>
                <a:lnTo>
                  <a:pt x="0" y="1331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539E80-8128-201C-2388-849F31742F18}"/>
              </a:ext>
            </a:extLst>
          </p:cNvPr>
          <p:cNvSpPr txBox="1"/>
          <p:nvPr/>
        </p:nvSpPr>
        <p:spPr>
          <a:xfrm>
            <a:off x="6687336" y="1040029"/>
            <a:ext cx="2144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Comprehensive Database</a:t>
            </a:r>
            <a:endParaRPr lang="en-KE" dirty="0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A72B96C3-2409-AA09-2B7D-5048AE8F8530}"/>
              </a:ext>
            </a:extLst>
          </p:cNvPr>
          <p:cNvSpPr/>
          <p:nvPr/>
        </p:nvSpPr>
        <p:spPr>
          <a:xfrm>
            <a:off x="5594582" y="1952901"/>
            <a:ext cx="986270" cy="832944"/>
          </a:xfrm>
          <a:custGeom>
            <a:avLst/>
            <a:gdLst/>
            <a:ahLst/>
            <a:cxnLst/>
            <a:rect l="l" t="t" r="r" b="b"/>
            <a:pathLst>
              <a:path w="1250546" h="1255253">
                <a:moveTo>
                  <a:pt x="0" y="0"/>
                </a:moveTo>
                <a:lnTo>
                  <a:pt x="1250546" y="0"/>
                </a:lnTo>
                <a:lnTo>
                  <a:pt x="1250546" y="1255253"/>
                </a:lnTo>
                <a:lnTo>
                  <a:pt x="0" y="1255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C2E216-0D58-824E-1D0E-DF816728717B}"/>
              </a:ext>
            </a:extLst>
          </p:cNvPr>
          <p:cNvSpPr txBox="1"/>
          <p:nvPr/>
        </p:nvSpPr>
        <p:spPr>
          <a:xfrm>
            <a:off x="6732492" y="2047236"/>
            <a:ext cx="1360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Easy Accessibility </a:t>
            </a:r>
            <a:endParaRPr lang="en-KE" dirty="0"/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31DDEF22-57B0-734C-0DB2-E0C3CE4A4182}"/>
              </a:ext>
            </a:extLst>
          </p:cNvPr>
          <p:cNvSpPr/>
          <p:nvPr/>
        </p:nvSpPr>
        <p:spPr>
          <a:xfrm>
            <a:off x="5654406" y="3011010"/>
            <a:ext cx="866622" cy="539564"/>
          </a:xfrm>
          <a:custGeom>
            <a:avLst/>
            <a:gdLst/>
            <a:ahLst/>
            <a:cxnLst/>
            <a:rect l="l" t="t" r="r" b="b"/>
            <a:pathLst>
              <a:path w="1412802" h="1428877">
                <a:moveTo>
                  <a:pt x="0" y="0"/>
                </a:moveTo>
                <a:lnTo>
                  <a:pt x="1412802" y="0"/>
                </a:lnTo>
                <a:lnTo>
                  <a:pt x="1412802" y="1428877"/>
                </a:lnTo>
                <a:lnTo>
                  <a:pt x="0" y="14288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</a:t>
            </a:r>
            <a:endParaRPr lang="en-K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FCB697-B423-2FE2-5261-D33CC8647651}"/>
              </a:ext>
            </a:extLst>
          </p:cNvPr>
          <p:cNvSpPr txBox="1"/>
          <p:nvPr/>
        </p:nvSpPr>
        <p:spPr>
          <a:xfrm>
            <a:off x="6732492" y="2927978"/>
            <a:ext cx="22408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Collaboration Opportunities</a:t>
            </a:r>
            <a:endParaRPr lang="en-KE" dirty="0"/>
          </a:p>
        </p:txBody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A2700611-A373-1F53-3137-F619CF389E13}"/>
              </a:ext>
            </a:extLst>
          </p:cNvPr>
          <p:cNvSpPr/>
          <p:nvPr/>
        </p:nvSpPr>
        <p:spPr>
          <a:xfrm>
            <a:off x="5594582" y="3775739"/>
            <a:ext cx="866623" cy="724361"/>
          </a:xfrm>
          <a:custGeom>
            <a:avLst/>
            <a:gdLst/>
            <a:ahLst/>
            <a:cxnLst/>
            <a:rect l="l" t="t" r="r" b="b"/>
            <a:pathLst>
              <a:path w="1156499" h="1156499">
                <a:moveTo>
                  <a:pt x="0" y="0"/>
                </a:moveTo>
                <a:lnTo>
                  <a:pt x="1156498" y="0"/>
                </a:lnTo>
                <a:lnTo>
                  <a:pt x="1156498" y="1156499"/>
                </a:lnTo>
                <a:lnTo>
                  <a:pt x="0" y="11564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DD1378-3F63-498E-3711-BA6FB2F447FF}"/>
              </a:ext>
            </a:extLst>
          </p:cNvPr>
          <p:cNvSpPr txBox="1"/>
          <p:nvPr/>
        </p:nvSpPr>
        <p:spPr>
          <a:xfrm>
            <a:off x="6732492" y="3775739"/>
            <a:ext cx="147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Regular Updates</a:t>
            </a:r>
            <a:endParaRPr lang="en-KE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0300383-57C1-A22E-0489-8E651D92F24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11"/>
          <a:srcRect l="34188" r="34188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0"/>
    </mc:Choice>
    <mc:Fallback xmlns="">
      <p:transition spd="slow" advTm="43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New and Upcoming Projects</a:t>
            </a:r>
            <a:endParaRPr dirty="0"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1"/>
          </p:nvPr>
        </p:nvSpPr>
        <p:spPr>
          <a:xfrm>
            <a:off x="311700" y="2714017"/>
            <a:ext cx="2688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Future of quantum computing</a:t>
            </a:r>
            <a:endParaRPr dirty="0"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3"/>
          </p:nvPr>
        </p:nvSpPr>
        <p:spPr>
          <a:xfrm>
            <a:off x="6516385" y="2811937"/>
            <a:ext cx="2688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CRPR</a:t>
            </a:r>
            <a:endParaRPr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28CEBBE-0A19-E35F-F88D-A150D5327CD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6620" r="16620"/>
          <a:stretch>
            <a:fillRect/>
          </a:stretch>
        </p:blipFill>
        <p:spPr>
          <a:xfrm>
            <a:off x="311700" y="1188464"/>
            <a:ext cx="1647729" cy="1383286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817B82D-D46C-1C07-3CAA-799D62DE156F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4"/>
          <a:srcRect/>
          <a:stretch>
            <a:fillRect/>
          </a:stretch>
        </p:blipFill>
        <p:spPr>
          <a:xfrm>
            <a:off x="3288856" y="1188464"/>
            <a:ext cx="1647729" cy="1396249"/>
          </a:xfrm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5D516E0B-FD49-C4B5-8B0A-0928EE075BA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665014" y="2714017"/>
            <a:ext cx="1647728" cy="487200"/>
          </a:xfrm>
        </p:spPr>
        <p:txBody>
          <a:bodyPr/>
          <a:lstStyle/>
          <a:p>
            <a:r>
              <a:rPr lang="en-US" dirty="0"/>
              <a:t>Computing</a:t>
            </a:r>
          </a:p>
          <a:p>
            <a:r>
              <a:rPr lang="en-US" dirty="0"/>
              <a:t>research</a:t>
            </a:r>
          </a:p>
          <a:p>
            <a:endParaRPr lang="en-KE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0D96EA5-8688-605C-E1B5-28D4ACE96E24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5"/>
          <a:srcRect l="26302" r="26302"/>
          <a:stretch>
            <a:fillRect/>
          </a:stretch>
        </p:blipFill>
        <p:spPr>
          <a:xfrm>
            <a:off x="5977456" y="1273745"/>
            <a:ext cx="1883229" cy="144027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80BCF8-AD7A-8875-518A-D8EBA8276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606" y="3343484"/>
            <a:ext cx="7425365" cy="1440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5"/>
    </mc:Choice>
    <mc:Fallback xmlns="">
      <p:transition spd="slow" advTm="505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Recently Completed Projects</a:t>
            </a:r>
            <a:endParaRPr dirty="0"/>
          </a:p>
        </p:txBody>
      </p:sp>
      <p:sp>
        <p:nvSpPr>
          <p:cNvPr id="241" name="Google Shape;241;p23"/>
          <p:cNvSpPr txBox="1">
            <a:spLocks noGrp="1"/>
          </p:cNvSpPr>
          <p:nvPr>
            <p:ph type="subTitle" idx="1"/>
          </p:nvPr>
        </p:nvSpPr>
        <p:spPr>
          <a:xfrm>
            <a:off x="5117475" y="1320000"/>
            <a:ext cx="3714900" cy="4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EXPLORE THE WORLD OF BINARY</a:t>
            </a:r>
            <a:endParaRPr dirty="0"/>
          </a:p>
        </p:txBody>
      </p:sp>
      <p:sp>
        <p:nvSpPr>
          <p:cNvPr id="242" name="Google Shape;242;p23"/>
          <p:cNvSpPr txBox="1">
            <a:spLocks noGrp="1"/>
          </p:cNvSpPr>
          <p:nvPr>
            <p:ph type="body" idx="3"/>
          </p:nvPr>
        </p:nvSpPr>
        <p:spPr>
          <a:xfrm>
            <a:off x="5117535" y="1923550"/>
            <a:ext cx="37149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Exploring the world of binary opens up a fascinating realm of digital representation and computation</a:t>
            </a:r>
            <a:endParaRPr dirty="0"/>
          </a:p>
        </p:txBody>
      </p:sp>
      <p:sp>
        <p:nvSpPr>
          <p:cNvPr id="244" name="Google Shape;244;p23"/>
          <p:cNvSpPr txBox="1">
            <a:spLocks noGrp="1"/>
          </p:cNvSpPr>
          <p:nvPr>
            <p:ph type="subTitle" idx="5"/>
          </p:nvPr>
        </p:nvSpPr>
        <p:spPr>
          <a:xfrm>
            <a:off x="1451867" y="3119825"/>
            <a:ext cx="717343" cy="4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C#</a:t>
            </a:r>
            <a:endParaRPr dirty="0"/>
          </a:p>
        </p:txBody>
      </p:sp>
      <p:sp>
        <p:nvSpPr>
          <p:cNvPr id="245" name="Google Shape;245;p23"/>
          <p:cNvSpPr txBox="1">
            <a:spLocks noGrp="1"/>
          </p:cNvSpPr>
          <p:nvPr>
            <p:ph type="body" idx="6"/>
          </p:nvPr>
        </p:nvSpPr>
        <p:spPr>
          <a:xfrm>
            <a:off x="311760" y="3784400"/>
            <a:ext cx="37149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.</a:t>
            </a:r>
            <a:endParaRPr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E0EBF93-DA7C-1989-F51E-64FE21381D8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2195" b="22195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76FBF7C-06B3-0856-C8C2-2EBE557049C4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4"/>
          <a:srcRect t="19905" b="19905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501332-F173-FE4B-315C-586D4B015A58}"/>
              </a:ext>
            </a:extLst>
          </p:cNvPr>
          <p:cNvSpPr txBox="1"/>
          <p:nvPr/>
        </p:nvSpPr>
        <p:spPr>
          <a:xfrm>
            <a:off x="0" y="3751025"/>
            <a:ext cx="40266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C# (pronounced "C-sharp") is a modern, object-oriented programming language developed by Microsoft. It’s designed for a wide range of applications, from desktop software to web applications and game development.</a:t>
            </a:r>
            <a:endParaRPr lang="en-K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6"/>
    </mc:Choice>
    <mc:Fallback xmlns="">
      <p:transition spd="slow" advTm="21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5A8E-BC1B-9CC2-4B1B-264F08C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solidFill>
                  <a:srgbClr val="000000"/>
                </a:solidFill>
                <a:latin typeface="Frank Ruhl Libre SemiBold"/>
                <a:ea typeface="Frank Ruhl Libre SemiBold"/>
                <a:cs typeface="Frank Ruhl Libre SemiBold"/>
                <a:sym typeface="Frank Ruhl Libre SemiBold"/>
              </a:rPr>
              <a:t>Expected Results</a:t>
            </a:r>
            <a:br>
              <a:rPr lang="en-GB" sz="2800" dirty="0">
                <a:solidFill>
                  <a:srgbClr val="000000"/>
                </a:solidFill>
                <a:latin typeface="Frank Ruhl Libre SemiBold"/>
                <a:ea typeface="Frank Ruhl Libre SemiBold"/>
                <a:cs typeface="Frank Ruhl Libre SemiBold"/>
                <a:sym typeface="Frank Ruhl Libre SemiBold"/>
              </a:rPr>
            </a:br>
            <a:endParaRPr lang="en-KE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1E132EC-0F72-44EB-CF2D-83B547EF970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10676" b="10676"/>
          <a:stretch>
            <a:fillRect/>
          </a:stretch>
        </p:blipFill>
        <p:spPr/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8FC23DF6-901E-356D-E8F8-6753E49B0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Login System</a:t>
            </a:r>
            <a:endParaRPr lang="en-K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7D72E-5611-6E50-ADAD-5CCF2D63D43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Ensure that only authorized users can access certain parts of the system. </a:t>
            </a:r>
            <a:endParaRPr lang="en-KE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540E9DC2-BEB8-9853-D934-60C211A1328F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3"/>
          <a:srcRect l="5524" r="5524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2C78C5D6-7336-7C03-5333-C59827882EE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0" y="3202622"/>
            <a:ext cx="4026660" cy="487200"/>
          </a:xfrm>
        </p:spPr>
        <p:txBody>
          <a:bodyPr/>
          <a:lstStyle/>
          <a:p>
            <a:r>
              <a:rPr lang="en-US" dirty="0"/>
              <a:t>Profiles sections for users account</a:t>
            </a:r>
            <a:endParaRPr lang="en-K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DB87DF-4117-601B-208B-293A1ECCE538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311700" y="3689822"/>
            <a:ext cx="1985186" cy="4872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User interaction and personalization.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069066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A1013"/>
      </a:dk1>
      <a:lt1>
        <a:srgbClr val="FAFCFC"/>
      </a:lt1>
      <a:dk2>
        <a:srgbClr val="12232A"/>
      </a:dk2>
      <a:lt2>
        <a:srgbClr val="D4E7ED"/>
      </a:lt2>
      <a:accent1>
        <a:srgbClr val="30314E"/>
      </a:accent1>
      <a:accent2>
        <a:srgbClr val="34404A"/>
      </a:accent2>
      <a:accent3>
        <a:srgbClr val="0D193F"/>
      </a:accent3>
      <a:accent4>
        <a:srgbClr val="EAE0CD"/>
      </a:accent4>
      <a:accent5>
        <a:srgbClr val="B58452"/>
      </a:accent5>
      <a:accent6>
        <a:srgbClr val="B79862"/>
      </a:accent6>
      <a:hlink>
        <a:srgbClr val="8279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323</Words>
  <Application>Microsoft Office PowerPoint</Application>
  <PresentationFormat>On-screen Show (16:9)</PresentationFormat>
  <Paragraphs>66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IBM Plex Sans SemiBold</vt:lpstr>
      <vt:lpstr>Calibri</vt:lpstr>
      <vt:lpstr>Kollektif</vt:lpstr>
      <vt:lpstr>Frank Ruhl Libre SemiBold</vt:lpstr>
      <vt:lpstr>IBM Plex Sans Medium</vt:lpstr>
      <vt:lpstr>Inter Medium</vt:lpstr>
      <vt:lpstr>IBM Plex Sans</vt:lpstr>
      <vt:lpstr>Pathway Extreme</vt:lpstr>
      <vt:lpstr>Inter SemiBold</vt:lpstr>
      <vt:lpstr>Open Sauce</vt:lpstr>
      <vt:lpstr>Canva Sans 1 Bold</vt:lpstr>
      <vt:lpstr>Arial</vt:lpstr>
      <vt:lpstr>Clear Sans Bold</vt:lpstr>
      <vt:lpstr>Simple Light</vt:lpstr>
      <vt:lpstr>Office Theme</vt:lpstr>
      <vt:lpstr>PowerPoint Presentation</vt:lpstr>
      <vt:lpstr>Problem statement</vt:lpstr>
      <vt:lpstr>Agenda</vt:lpstr>
      <vt:lpstr>PowerPoint Presentation</vt:lpstr>
      <vt:lpstr>PowerPoint Presentation</vt:lpstr>
      <vt:lpstr>Key Services</vt:lpstr>
      <vt:lpstr>New and Upcoming Projects</vt:lpstr>
      <vt:lpstr>Recently Completed Projects</vt:lpstr>
      <vt:lpstr>Expected Results </vt:lpstr>
      <vt:lpstr>PowerPoint Presentation</vt:lpstr>
      <vt:lpstr>Collaborators section</vt:lpstr>
      <vt:lpstr>What Our Clients Say</vt:lpstr>
      <vt:lpstr>The Minds Behind Our Vision</vt:lpstr>
      <vt:lpstr>Get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SNIPER</dc:creator>
  <cp:lastModifiedBy>SNIPER</cp:lastModifiedBy>
  <cp:revision>4</cp:revision>
  <dcterms:modified xsi:type="dcterms:W3CDTF">2024-07-30T07:41:35Z</dcterms:modified>
</cp:coreProperties>
</file>